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311DFD2-9939-4857-89FC-3EDC1DCB160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Title: Extended Calculator with tkinter</a:t>
          </a:r>
          <a:r>
            <a:rPr lang="en-US" b="0" i="0"/>
            <a:t> </a:t>
          </a:r>
        </a:p>
      </dgm:t>
    </dgm:pt>
    <dgm:pt modelId="{2F025E5C-8EFA-48ED-B6B2-5E068B56A895}" type="parTrans" cxnId="{86A9488B-6062-4B85-9700-1281CD0B0FBB}">
      <dgm:prSet/>
      <dgm:spPr/>
      <dgm:t>
        <a:bodyPr/>
        <a:lstStyle/>
        <a:p>
          <a:endParaRPr lang="en-IN"/>
        </a:p>
      </dgm:t>
    </dgm:pt>
    <dgm:pt modelId="{36D33A41-B072-49C7-AE08-FD7D5FAA0484}" type="sibTrans" cxnId="{86A9488B-6062-4B85-9700-1281CD0B0FBB}">
      <dgm:prSet/>
      <dgm:spPr/>
      <dgm:t>
        <a:bodyPr/>
        <a:lstStyle/>
        <a:p>
          <a:endParaRPr lang="en-IN"/>
        </a:p>
      </dgm:t>
    </dgm:pt>
    <dgm:pt modelId="{78EA63A4-AE21-4ADA-B579-46A27DB97D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Objective:</a:t>
          </a:r>
          <a:r>
            <a:rPr lang="en-US" b="0" i="0"/>
            <a:t> Build a GUI-based calculator with additional functions: square, square root, cube, and backspace. </a:t>
          </a:r>
        </a:p>
      </dgm:t>
    </dgm:pt>
    <dgm:pt modelId="{98EDAC05-6482-4597-974D-8DC4C9D39D22}" type="parTrans" cxnId="{323222C3-A263-48D0-AEAD-E88BACB88AA3}">
      <dgm:prSet/>
      <dgm:spPr/>
      <dgm:t>
        <a:bodyPr/>
        <a:lstStyle/>
        <a:p>
          <a:endParaRPr lang="en-IN"/>
        </a:p>
      </dgm:t>
    </dgm:pt>
    <dgm:pt modelId="{A594F9A7-EB5D-4E59-9CB7-562D8DB57BBE}" type="sibTrans" cxnId="{323222C3-A263-48D0-AEAD-E88BACB88AA3}">
      <dgm:prSet/>
      <dgm:spPr/>
      <dgm:t>
        <a:bodyPr/>
        <a:lstStyle/>
        <a:p>
          <a:endParaRPr lang="en-IN"/>
        </a:p>
      </dgm:t>
    </dgm:pt>
    <dgm:pt modelId="{58F49EB7-4D23-4F92-AD4A-FBA6E87D759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Language:</a:t>
          </a:r>
          <a:r>
            <a:rPr lang="en-US" b="0" i="0"/>
            <a:t> Python </a:t>
          </a:r>
        </a:p>
      </dgm:t>
    </dgm:pt>
    <dgm:pt modelId="{D2D4440E-7511-4F14-A5DF-B7B4D67E9F6C}" type="parTrans" cxnId="{83E91543-9816-476C-8592-8E4C2D27C3FC}">
      <dgm:prSet/>
      <dgm:spPr/>
      <dgm:t>
        <a:bodyPr/>
        <a:lstStyle/>
        <a:p>
          <a:endParaRPr lang="en-IN"/>
        </a:p>
      </dgm:t>
    </dgm:pt>
    <dgm:pt modelId="{C3712A31-86EC-4D8F-BC06-9329C8DABE23}" type="sibTrans" cxnId="{83E91543-9816-476C-8592-8E4C2D27C3FC}">
      <dgm:prSet/>
      <dgm:spPr/>
      <dgm:t>
        <a:bodyPr/>
        <a:lstStyle/>
        <a:p>
          <a:endParaRPr lang="en-IN"/>
        </a:p>
      </dgm:t>
    </dgm:pt>
    <dgm:pt modelId="{4DEA83FB-D36D-4A6A-92AB-A804F88878E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Library:</a:t>
          </a:r>
          <a:r>
            <a:rPr lang="en-US" b="0" i="0"/>
            <a:t> tkinter </a:t>
          </a:r>
        </a:p>
      </dgm:t>
    </dgm:pt>
    <dgm:pt modelId="{33CF2ECC-BAB1-41F2-8787-40B042A4C463}" type="parTrans" cxnId="{EA388BE5-74FA-4F24-9D59-08C71D825E34}">
      <dgm:prSet/>
      <dgm:spPr/>
      <dgm:t>
        <a:bodyPr/>
        <a:lstStyle/>
        <a:p>
          <a:endParaRPr lang="en-IN"/>
        </a:p>
      </dgm:t>
    </dgm:pt>
    <dgm:pt modelId="{654B7345-F581-4733-9380-E6AB7875E0C4}" type="sibTrans" cxnId="{EA388BE5-74FA-4F24-9D59-08C71D825E34}">
      <dgm:prSet/>
      <dgm:spPr/>
      <dgm:t>
        <a:bodyPr/>
        <a:lstStyle/>
        <a:p>
          <a:endParaRPr lang="en-IN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EEBF655C-0418-4EDE-8A8B-92A7F9F7B162}" type="pres">
      <dgm:prSet presAssocID="{D311DFD2-9939-4857-89FC-3EDC1DCB160C}" presName="compNode" presStyleCnt="0"/>
      <dgm:spPr/>
    </dgm:pt>
    <dgm:pt modelId="{970A9063-566D-44F3-BA42-0EFDFDEB6BD8}" type="pres">
      <dgm:prSet presAssocID="{D311DFD2-9939-4857-89FC-3EDC1DCB16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963C0248-07AC-43A6-A47A-B0FFCD67A1AB}" type="pres">
      <dgm:prSet presAssocID="{D311DFD2-9939-4857-89FC-3EDC1DCB160C}" presName="iconSpace" presStyleCnt="0"/>
      <dgm:spPr/>
    </dgm:pt>
    <dgm:pt modelId="{91F2AE23-F904-4200-BC0E-4F17073AB412}" type="pres">
      <dgm:prSet presAssocID="{D311DFD2-9939-4857-89FC-3EDC1DCB160C}" presName="parTx" presStyleLbl="revTx" presStyleIdx="0" presStyleCnt="8">
        <dgm:presLayoutVars>
          <dgm:chMax val="0"/>
          <dgm:chPref val="0"/>
        </dgm:presLayoutVars>
      </dgm:prSet>
      <dgm:spPr/>
    </dgm:pt>
    <dgm:pt modelId="{545F3619-EC22-4CF4-8456-D117AE04B72C}" type="pres">
      <dgm:prSet presAssocID="{D311DFD2-9939-4857-89FC-3EDC1DCB160C}" presName="txSpace" presStyleCnt="0"/>
      <dgm:spPr/>
    </dgm:pt>
    <dgm:pt modelId="{B868DEFD-29F6-48D5-91B0-5C238858A357}" type="pres">
      <dgm:prSet presAssocID="{D311DFD2-9939-4857-89FC-3EDC1DCB160C}" presName="desTx" presStyleLbl="revTx" presStyleIdx="1" presStyleCnt="8">
        <dgm:presLayoutVars/>
      </dgm:prSet>
      <dgm:spPr/>
    </dgm:pt>
    <dgm:pt modelId="{622A5489-A027-494C-9489-3B79B2E4E7C2}" type="pres">
      <dgm:prSet presAssocID="{36D33A41-B072-49C7-AE08-FD7D5FAA0484}" presName="sibTrans" presStyleCnt="0"/>
      <dgm:spPr/>
    </dgm:pt>
    <dgm:pt modelId="{F8D4E31C-2B69-4CAF-9FA2-05E47564D317}" type="pres">
      <dgm:prSet presAssocID="{78EA63A4-AE21-4ADA-B579-46A27DB97D37}" presName="compNode" presStyleCnt="0"/>
      <dgm:spPr/>
    </dgm:pt>
    <dgm:pt modelId="{B9A8FEB3-96A8-418E-940E-874BD51C791A}" type="pres">
      <dgm:prSet presAssocID="{78EA63A4-AE21-4ADA-B579-46A27DB97D37}" presName="iconRect" presStyleLbl="node1" presStyleIdx="1" presStyleCnt="4" custScaleX="95817" custLinFactNeighborX="-347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329AE61D-6EA2-4CBE-A19B-856425734104}" type="pres">
      <dgm:prSet presAssocID="{78EA63A4-AE21-4ADA-B579-46A27DB97D37}" presName="iconSpace" presStyleCnt="0"/>
      <dgm:spPr/>
    </dgm:pt>
    <dgm:pt modelId="{D10C3780-E8F6-4527-B9E6-BC93ACFDCCC0}" type="pres">
      <dgm:prSet presAssocID="{78EA63A4-AE21-4ADA-B579-46A27DB97D37}" presName="parTx" presStyleLbl="revTx" presStyleIdx="2" presStyleCnt="8">
        <dgm:presLayoutVars>
          <dgm:chMax val="0"/>
          <dgm:chPref val="0"/>
        </dgm:presLayoutVars>
      </dgm:prSet>
      <dgm:spPr/>
    </dgm:pt>
    <dgm:pt modelId="{0190C529-1508-4F50-AA05-534B2306D1C2}" type="pres">
      <dgm:prSet presAssocID="{78EA63A4-AE21-4ADA-B579-46A27DB97D37}" presName="txSpace" presStyleCnt="0"/>
      <dgm:spPr/>
    </dgm:pt>
    <dgm:pt modelId="{5EC82AB5-22C5-4F15-A9C0-5488C8C46C39}" type="pres">
      <dgm:prSet presAssocID="{78EA63A4-AE21-4ADA-B579-46A27DB97D37}" presName="desTx" presStyleLbl="revTx" presStyleIdx="3" presStyleCnt="8">
        <dgm:presLayoutVars/>
      </dgm:prSet>
      <dgm:spPr/>
    </dgm:pt>
    <dgm:pt modelId="{2D38FF9E-341D-42E1-8FDC-1236D137D103}" type="pres">
      <dgm:prSet presAssocID="{A594F9A7-EB5D-4E59-9CB7-562D8DB57BBE}" presName="sibTrans" presStyleCnt="0"/>
      <dgm:spPr/>
    </dgm:pt>
    <dgm:pt modelId="{1B198C92-436D-4262-A77C-AA1E93C1B9D9}" type="pres">
      <dgm:prSet presAssocID="{58F49EB7-4D23-4F92-AD4A-FBA6E87D759F}" presName="compNode" presStyleCnt="0"/>
      <dgm:spPr/>
    </dgm:pt>
    <dgm:pt modelId="{4B3032B0-FA60-419A-B52C-91B9A64CD2DD}" type="pres">
      <dgm:prSet presAssocID="{58F49EB7-4D23-4F92-AD4A-FBA6E87D759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2531825-2B2D-4AD1-9DA6-A42228B2896E}" type="pres">
      <dgm:prSet presAssocID="{58F49EB7-4D23-4F92-AD4A-FBA6E87D759F}" presName="iconSpace" presStyleCnt="0"/>
      <dgm:spPr/>
    </dgm:pt>
    <dgm:pt modelId="{4B149689-E82E-43CF-85AF-266F16050CB5}" type="pres">
      <dgm:prSet presAssocID="{58F49EB7-4D23-4F92-AD4A-FBA6E87D759F}" presName="parTx" presStyleLbl="revTx" presStyleIdx="4" presStyleCnt="8">
        <dgm:presLayoutVars>
          <dgm:chMax val="0"/>
          <dgm:chPref val="0"/>
        </dgm:presLayoutVars>
      </dgm:prSet>
      <dgm:spPr/>
    </dgm:pt>
    <dgm:pt modelId="{3A74E305-F14F-4308-9F42-D00A84AF15EF}" type="pres">
      <dgm:prSet presAssocID="{58F49EB7-4D23-4F92-AD4A-FBA6E87D759F}" presName="txSpace" presStyleCnt="0"/>
      <dgm:spPr/>
    </dgm:pt>
    <dgm:pt modelId="{8775DAEE-935D-4A1C-B5B6-949CC312159A}" type="pres">
      <dgm:prSet presAssocID="{58F49EB7-4D23-4F92-AD4A-FBA6E87D759F}" presName="desTx" presStyleLbl="revTx" presStyleIdx="5" presStyleCnt="8">
        <dgm:presLayoutVars/>
      </dgm:prSet>
      <dgm:spPr/>
    </dgm:pt>
    <dgm:pt modelId="{B09792EC-BC0A-409E-B270-B7307D8E9193}" type="pres">
      <dgm:prSet presAssocID="{C3712A31-86EC-4D8F-BC06-9329C8DABE23}" presName="sibTrans" presStyleCnt="0"/>
      <dgm:spPr/>
    </dgm:pt>
    <dgm:pt modelId="{7966BCA8-F74D-41CB-9EE6-4AFF99F142CD}" type="pres">
      <dgm:prSet presAssocID="{4DEA83FB-D36D-4A6A-92AB-A804F88878EA}" presName="compNode" presStyleCnt="0"/>
      <dgm:spPr/>
    </dgm:pt>
    <dgm:pt modelId="{704FF5DB-DEB5-4157-836E-5CEBB5DF88A4}" type="pres">
      <dgm:prSet presAssocID="{4DEA83FB-D36D-4A6A-92AB-A804F88878EA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DA5DFDED-44F9-40D3-8743-81B3ADAF2F20}" type="pres">
      <dgm:prSet presAssocID="{4DEA83FB-D36D-4A6A-92AB-A804F88878EA}" presName="iconSpace" presStyleCnt="0"/>
      <dgm:spPr/>
    </dgm:pt>
    <dgm:pt modelId="{6451E5A7-7737-4EBC-9766-FF89C78F6F7C}" type="pres">
      <dgm:prSet presAssocID="{4DEA83FB-D36D-4A6A-92AB-A804F88878EA}" presName="parTx" presStyleLbl="revTx" presStyleIdx="6" presStyleCnt="8">
        <dgm:presLayoutVars>
          <dgm:chMax val="0"/>
          <dgm:chPref val="0"/>
        </dgm:presLayoutVars>
      </dgm:prSet>
      <dgm:spPr/>
    </dgm:pt>
    <dgm:pt modelId="{606F85E4-18DF-41F8-BC57-C1AD6BE525AD}" type="pres">
      <dgm:prSet presAssocID="{4DEA83FB-D36D-4A6A-92AB-A804F88878EA}" presName="txSpace" presStyleCnt="0"/>
      <dgm:spPr/>
    </dgm:pt>
    <dgm:pt modelId="{8006F4C6-96DE-4D5A-A441-A568E9919EEC}" type="pres">
      <dgm:prSet presAssocID="{4DEA83FB-D36D-4A6A-92AB-A804F88878EA}" presName="desTx" presStyleLbl="revTx" presStyleIdx="7" presStyleCnt="8">
        <dgm:presLayoutVars/>
      </dgm:prSet>
      <dgm:spPr/>
    </dgm:pt>
  </dgm:ptLst>
  <dgm:cxnLst>
    <dgm:cxn modelId="{2B69A41E-5D44-487B-86D5-7C825F1F29C1}" type="presOf" srcId="{4DEA83FB-D36D-4A6A-92AB-A804F88878EA}" destId="{6451E5A7-7737-4EBC-9766-FF89C78F6F7C}" srcOrd="0" destOrd="0" presId="urn:microsoft.com/office/officeart/2018/5/layout/CenteredIconLabelDescriptionList"/>
    <dgm:cxn modelId="{9677CB61-E61A-4525-91FC-05F7876D5349}" type="presOf" srcId="{D311DFD2-9939-4857-89FC-3EDC1DCB160C}" destId="{91F2AE23-F904-4200-BC0E-4F17073AB412}" srcOrd="0" destOrd="0" presId="urn:microsoft.com/office/officeart/2018/5/layout/CenteredIconLabelDescriptionList"/>
    <dgm:cxn modelId="{83E91543-9816-476C-8592-8E4C2D27C3FC}" srcId="{E817CCF5-DA3F-4E5F-BE7C-D8111B2BFEBA}" destId="{58F49EB7-4D23-4F92-AD4A-FBA6E87D759F}" srcOrd="2" destOrd="0" parTransId="{D2D4440E-7511-4F14-A5DF-B7B4D67E9F6C}" sibTransId="{C3712A31-86EC-4D8F-BC06-9329C8DABE23}"/>
    <dgm:cxn modelId="{AFFBC347-00B5-4755-91DA-34829DACD8B4}" type="presOf" srcId="{58F49EB7-4D23-4F92-AD4A-FBA6E87D759F}" destId="{4B149689-E82E-43CF-85AF-266F16050CB5}" srcOrd="0" destOrd="0" presId="urn:microsoft.com/office/officeart/2018/5/layout/CenteredIconLabelDescriptionList"/>
    <dgm:cxn modelId="{86A9488B-6062-4B85-9700-1281CD0B0FBB}" srcId="{E817CCF5-DA3F-4E5F-BE7C-D8111B2BFEBA}" destId="{D311DFD2-9939-4857-89FC-3EDC1DCB160C}" srcOrd="0" destOrd="0" parTransId="{2F025E5C-8EFA-48ED-B6B2-5E068B56A895}" sibTransId="{36D33A41-B072-49C7-AE08-FD7D5FAA0484}"/>
    <dgm:cxn modelId="{757DF490-2071-4234-8CE9-06299D103351}" type="presOf" srcId="{78EA63A4-AE21-4ADA-B579-46A27DB97D37}" destId="{D10C3780-E8F6-4527-B9E6-BC93ACFDCCC0}" srcOrd="0" destOrd="0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323222C3-A263-48D0-AEAD-E88BACB88AA3}" srcId="{E817CCF5-DA3F-4E5F-BE7C-D8111B2BFEBA}" destId="{78EA63A4-AE21-4ADA-B579-46A27DB97D37}" srcOrd="1" destOrd="0" parTransId="{98EDAC05-6482-4597-974D-8DC4C9D39D22}" sibTransId="{A594F9A7-EB5D-4E59-9CB7-562D8DB57BBE}"/>
    <dgm:cxn modelId="{EA388BE5-74FA-4F24-9D59-08C71D825E34}" srcId="{E817CCF5-DA3F-4E5F-BE7C-D8111B2BFEBA}" destId="{4DEA83FB-D36D-4A6A-92AB-A804F88878EA}" srcOrd="3" destOrd="0" parTransId="{33CF2ECC-BAB1-41F2-8787-40B042A4C463}" sibTransId="{654B7345-F581-4733-9380-E6AB7875E0C4}"/>
    <dgm:cxn modelId="{8B490478-A6D5-4020-9380-33ED1377A07D}" type="presParOf" srcId="{071926C8-9E08-4BE0-A1E4-133B16FF713E}" destId="{EEBF655C-0418-4EDE-8A8B-92A7F9F7B162}" srcOrd="0" destOrd="0" presId="urn:microsoft.com/office/officeart/2018/5/layout/CenteredIconLabelDescriptionList"/>
    <dgm:cxn modelId="{521A47CC-D72F-4A8B-8476-4EB29EECE130}" type="presParOf" srcId="{EEBF655C-0418-4EDE-8A8B-92A7F9F7B162}" destId="{970A9063-566D-44F3-BA42-0EFDFDEB6BD8}" srcOrd="0" destOrd="0" presId="urn:microsoft.com/office/officeart/2018/5/layout/CenteredIconLabelDescriptionList"/>
    <dgm:cxn modelId="{58694035-0107-468B-BF90-DAA1EBF8BCE3}" type="presParOf" srcId="{EEBF655C-0418-4EDE-8A8B-92A7F9F7B162}" destId="{963C0248-07AC-43A6-A47A-B0FFCD67A1AB}" srcOrd="1" destOrd="0" presId="urn:microsoft.com/office/officeart/2018/5/layout/CenteredIconLabelDescriptionList"/>
    <dgm:cxn modelId="{92F3FA9E-9206-40E3-9A79-F548768F325F}" type="presParOf" srcId="{EEBF655C-0418-4EDE-8A8B-92A7F9F7B162}" destId="{91F2AE23-F904-4200-BC0E-4F17073AB412}" srcOrd="2" destOrd="0" presId="urn:microsoft.com/office/officeart/2018/5/layout/CenteredIconLabelDescriptionList"/>
    <dgm:cxn modelId="{3BB3B7F7-63A0-4A8A-B340-148FFA6964BC}" type="presParOf" srcId="{EEBF655C-0418-4EDE-8A8B-92A7F9F7B162}" destId="{545F3619-EC22-4CF4-8456-D117AE04B72C}" srcOrd="3" destOrd="0" presId="urn:microsoft.com/office/officeart/2018/5/layout/CenteredIconLabelDescriptionList"/>
    <dgm:cxn modelId="{AB3E0CF7-ED9E-489A-BA7B-C1447353AB34}" type="presParOf" srcId="{EEBF655C-0418-4EDE-8A8B-92A7F9F7B162}" destId="{B868DEFD-29F6-48D5-91B0-5C238858A357}" srcOrd="4" destOrd="0" presId="urn:microsoft.com/office/officeart/2018/5/layout/CenteredIconLabelDescriptionList"/>
    <dgm:cxn modelId="{B089000C-753F-4136-996B-6D594F783FAA}" type="presParOf" srcId="{071926C8-9E08-4BE0-A1E4-133B16FF713E}" destId="{622A5489-A027-494C-9489-3B79B2E4E7C2}" srcOrd="1" destOrd="0" presId="urn:microsoft.com/office/officeart/2018/5/layout/CenteredIconLabelDescriptionList"/>
    <dgm:cxn modelId="{A0A82C26-B391-4EB1-9B49-4598F9A59E3D}" type="presParOf" srcId="{071926C8-9E08-4BE0-A1E4-133B16FF713E}" destId="{F8D4E31C-2B69-4CAF-9FA2-05E47564D317}" srcOrd="2" destOrd="0" presId="urn:microsoft.com/office/officeart/2018/5/layout/CenteredIconLabelDescriptionList"/>
    <dgm:cxn modelId="{AF74E443-EFC2-4267-8715-895A01739D54}" type="presParOf" srcId="{F8D4E31C-2B69-4CAF-9FA2-05E47564D317}" destId="{B9A8FEB3-96A8-418E-940E-874BD51C791A}" srcOrd="0" destOrd="0" presId="urn:microsoft.com/office/officeart/2018/5/layout/CenteredIconLabelDescriptionList"/>
    <dgm:cxn modelId="{11BAEECA-86C7-4DCB-968B-1D9075FF362F}" type="presParOf" srcId="{F8D4E31C-2B69-4CAF-9FA2-05E47564D317}" destId="{329AE61D-6EA2-4CBE-A19B-856425734104}" srcOrd="1" destOrd="0" presId="urn:microsoft.com/office/officeart/2018/5/layout/CenteredIconLabelDescriptionList"/>
    <dgm:cxn modelId="{88CB6033-15AD-443B-A7F2-59A05321C3A9}" type="presParOf" srcId="{F8D4E31C-2B69-4CAF-9FA2-05E47564D317}" destId="{D10C3780-E8F6-4527-B9E6-BC93ACFDCCC0}" srcOrd="2" destOrd="0" presId="urn:microsoft.com/office/officeart/2018/5/layout/CenteredIconLabelDescriptionList"/>
    <dgm:cxn modelId="{D7CE18AD-7E80-4E8D-8CCD-7E097FFD7DD7}" type="presParOf" srcId="{F8D4E31C-2B69-4CAF-9FA2-05E47564D317}" destId="{0190C529-1508-4F50-AA05-534B2306D1C2}" srcOrd="3" destOrd="0" presId="urn:microsoft.com/office/officeart/2018/5/layout/CenteredIconLabelDescriptionList"/>
    <dgm:cxn modelId="{F16ED279-81CE-4B63-9DCB-4D387AEB301D}" type="presParOf" srcId="{F8D4E31C-2B69-4CAF-9FA2-05E47564D317}" destId="{5EC82AB5-22C5-4F15-A9C0-5488C8C46C39}" srcOrd="4" destOrd="0" presId="urn:microsoft.com/office/officeart/2018/5/layout/CenteredIconLabelDescriptionList"/>
    <dgm:cxn modelId="{72261CA3-8CA4-4BC6-8678-CACABB1A5F4C}" type="presParOf" srcId="{071926C8-9E08-4BE0-A1E4-133B16FF713E}" destId="{2D38FF9E-341D-42E1-8FDC-1236D137D103}" srcOrd="3" destOrd="0" presId="urn:microsoft.com/office/officeart/2018/5/layout/CenteredIconLabelDescriptionList"/>
    <dgm:cxn modelId="{A63C2492-5575-4D38-BB32-CDC374240D64}" type="presParOf" srcId="{071926C8-9E08-4BE0-A1E4-133B16FF713E}" destId="{1B198C92-436D-4262-A77C-AA1E93C1B9D9}" srcOrd="4" destOrd="0" presId="urn:microsoft.com/office/officeart/2018/5/layout/CenteredIconLabelDescriptionList"/>
    <dgm:cxn modelId="{AD454D0C-5ACA-42B4-BE6F-A64F8C307CF3}" type="presParOf" srcId="{1B198C92-436D-4262-A77C-AA1E93C1B9D9}" destId="{4B3032B0-FA60-419A-B52C-91B9A64CD2DD}" srcOrd="0" destOrd="0" presId="urn:microsoft.com/office/officeart/2018/5/layout/CenteredIconLabelDescriptionList"/>
    <dgm:cxn modelId="{D511C562-EC48-4866-AA09-E563E86DC548}" type="presParOf" srcId="{1B198C92-436D-4262-A77C-AA1E93C1B9D9}" destId="{D2531825-2B2D-4AD1-9DA6-A42228B2896E}" srcOrd="1" destOrd="0" presId="urn:microsoft.com/office/officeart/2018/5/layout/CenteredIconLabelDescriptionList"/>
    <dgm:cxn modelId="{E9E32258-4B76-44CE-96A5-4749BFA16960}" type="presParOf" srcId="{1B198C92-436D-4262-A77C-AA1E93C1B9D9}" destId="{4B149689-E82E-43CF-85AF-266F16050CB5}" srcOrd="2" destOrd="0" presId="urn:microsoft.com/office/officeart/2018/5/layout/CenteredIconLabelDescriptionList"/>
    <dgm:cxn modelId="{E3DFCB70-D911-4929-8A65-E6E560A5D11D}" type="presParOf" srcId="{1B198C92-436D-4262-A77C-AA1E93C1B9D9}" destId="{3A74E305-F14F-4308-9F42-D00A84AF15EF}" srcOrd="3" destOrd="0" presId="urn:microsoft.com/office/officeart/2018/5/layout/CenteredIconLabelDescriptionList"/>
    <dgm:cxn modelId="{0BFAFDE1-BC51-493B-B60F-187F993E54D5}" type="presParOf" srcId="{1B198C92-436D-4262-A77C-AA1E93C1B9D9}" destId="{8775DAEE-935D-4A1C-B5B6-949CC312159A}" srcOrd="4" destOrd="0" presId="urn:microsoft.com/office/officeart/2018/5/layout/CenteredIconLabelDescriptionList"/>
    <dgm:cxn modelId="{32875823-404F-48A1-B401-548D5E1B4B18}" type="presParOf" srcId="{071926C8-9E08-4BE0-A1E4-133B16FF713E}" destId="{B09792EC-BC0A-409E-B270-B7307D8E9193}" srcOrd="5" destOrd="0" presId="urn:microsoft.com/office/officeart/2018/5/layout/CenteredIconLabelDescriptionList"/>
    <dgm:cxn modelId="{C4949876-3EE4-4A1B-84E4-C71B0E82E13E}" type="presParOf" srcId="{071926C8-9E08-4BE0-A1E4-133B16FF713E}" destId="{7966BCA8-F74D-41CB-9EE6-4AFF99F142CD}" srcOrd="6" destOrd="0" presId="urn:microsoft.com/office/officeart/2018/5/layout/CenteredIconLabelDescriptionList"/>
    <dgm:cxn modelId="{A7A7883E-CA86-40F3-9CCB-87007B18A92C}" type="presParOf" srcId="{7966BCA8-F74D-41CB-9EE6-4AFF99F142CD}" destId="{704FF5DB-DEB5-4157-836E-5CEBB5DF88A4}" srcOrd="0" destOrd="0" presId="urn:microsoft.com/office/officeart/2018/5/layout/CenteredIconLabelDescriptionList"/>
    <dgm:cxn modelId="{4B2EA26F-B060-417B-9CA3-0823006DCE25}" type="presParOf" srcId="{7966BCA8-F74D-41CB-9EE6-4AFF99F142CD}" destId="{DA5DFDED-44F9-40D3-8743-81B3ADAF2F20}" srcOrd="1" destOrd="0" presId="urn:microsoft.com/office/officeart/2018/5/layout/CenteredIconLabelDescriptionList"/>
    <dgm:cxn modelId="{8E7CA2D7-78CB-49A2-9DE2-3AF50AF47AE4}" type="presParOf" srcId="{7966BCA8-F74D-41CB-9EE6-4AFF99F142CD}" destId="{6451E5A7-7737-4EBC-9766-FF89C78F6F7C}" srcOrd="2" destOrd="0" presId="urn:microsoft.com/office/officeart/2018/5/layout/CenteredIconLabelDescriptionList"/>
    <dgm:cxn modelId="{D2E8774C-9162-4D69-A315-C749FF75773E}" type="presParOf" srcId="{7966BCA8-F74D-41CB-9EE6-4AFF99F142CD}" destId="{606F85E4-18DF-41F8-BC57-C1AD6BE525AD}" srcOrd="3" destOrd="0" presId="urn:microsoft.com/office/officeart/2018/5/layout/CenteredIconLabelDescriptionList"/>
    <dgm:cxn modelId="{51CF7FFD-0818-4D87-82FA-A0E917F1CD57}" type="presParOf" srcId="{7966BCA8-F74D-41CB-9EE6-4AFF99F142CD}" destId="{8006F4C6-96DE-4D5A-A441-A568E9919EE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A9063-566D-44F3-BA42-0EFDFDEB6BD8}">
      <dsp:nvSpPr>
        <dsp:cNvPr id="0" name=""/>
        <dsp:cNvSpPr/>
      </dsp:nvSpPr>
      <dsp:spPr>
        <a:xfrm>
          <a:off x="784337" y="1252417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2AE23-F904-4200-BC0E-4F17073AB412}">
      <dsp:nvSpPr>
        <dsp:cNvPr id="0" name=""/>
        <dsp:cNvSpPr/>
      </dsp:nvSpPr>
      <dsp:spPr>
        <a:xfrm>
          <a:off x="71" y="2185135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Title: Extended Calculator with tkinter</a:t>
          </a:r>
          <a:r>
            <a:rPr lang="en-US" sz="1400" b="0" i="0" kern="1200"/>
            <a:t> </a:t>
          </a:r>
        </a:p>
      </dsp:txBody>
      <dsp:txXfrm>
        <a:off x="71" y="2185135"/>
        <a:ext cx="2413125" cy="868512"/>
      </dsp:txXfrm>
    </dsp:sp>
    <dsp:sp modelId="{B868DEFD-29F6-48D5-91B0-5C238858A357}">
      <dsp:nvSpPr>
        <dsp:cNvPr id="0" name=""/>
        <dsp:cNvSpPr/>
      </dsp:nvSpPr>
      <dsp:spPr>
        <a:xfrm>
          <a:off x="71" y="3094636"/>
          <a:ext cx="2413125" cy="207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8FEB3-96A8-418E-940E-874BD51C791A}">
      <dsp:nvSpPr>
        <dsp:cNvPr id="0" name=""/>
        <dsp:cNvSpPr/>
      </dsp:nvSpPr>
      <dsp:spPr>
        <a:xfrm>
          <a:off x="3590418" y="1252417"/>
          <a:ext cx="809264" cy="844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C3780-E8F6-4527-B9E6-BC93ACFDCCC0}">
      <dsp:nvSpPr>
        <dsp:cNvPr id="0" name=""/>
        <dsp:cNvSpPr/>
      </dsp:nvSpPr>
      <dsp:spPr>
        <a:xfrm>
          <a:off x="2835493" y="2185135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Objective:</a:t>
          </a:r>
          <a:r>
            <a:rPr lang="en-US" sz="1400" b="0" i="0" kern="1200"/>
            <a:t> Build a GUI-based calculator with additional functions: square, square root, cube, and backspace. </a:t>
          </a:r>
        </a:p>
      </dsp:txBody>
      <dsp:txXfrm>
        <a:off x="2835493" y="2185135"/>
        <a:ext cx="2413125" cy="868512"/>
      </dsp:txXfrm>
    </dsp:sp>
    <dsp:sp modelId="{5EC82AB5-22C5-4F15-A9C0-5488C8C46C39}">
      <dsp:nvSpPr>
        <dsp:cNvPr id="0" name=""/>
        <dsp:cNvSpPr/>
      </dsp:nvSpPr>
      <dsp:spPr>
        <a:xfrm>
          <a:off x="2835493" y="3094636"/>
          <a:ext cx="2413125" cy="207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3032B0-FA60-419A-B52C-91B9A64CD2DD}">
      <dsp:nvSpPr>
        <dsp:cNvPr id="0" name=""/>
        <dsp:cNvSpPr/>
      </dsp:nvSpPr>
      <dsp:spPr>
        <a:xfrm>
          <a:off x="6455181" y="1252417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49689-E82E-43CF-85AF-266F16050CB5}">
      <dsp:nvSpPr>
        <dsp:cNvPr id="0" name=""/>
        <dsp:cNvSpPr/>
      </dsp:nvSpPr>
      <dsp:spPr>
        <a:xfrm>
          <a:off x="5670915" y="2185135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Language:</a:t>
          </a:r>
          <a:r>
            <a:rPr lang="en-US" sz="1400" b="0" i="0" kern="1200"/>
            <a:t> Python </a:t>
          </a:r>
        </a:p>
      </dsp:txBody>
      <dsp:txXfrm>
        <a:off x="5670915" y="2185135"/>
        <a:ext cx="2413125" cy="868512"/>
      </dsp:txXfrm>
    </dsp:sp>
    <dsp:sp modelId="{8775DAEE-935D-4A1C-B5B6-949CC312159A}">
      <dsp:nvSpPr>
        <dsp:cNvPr id="0" name=""/>
        <dsp:cNvSpPr/>
      </dsp:nvSpPr>
      <dsp:spPr>
        <a:xfrm>
          <a:off x="5670915" y="3094636"/>
          <a:ext cx="2413125" cy="207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FF5DB-DEB5-4157-836E-5CEBB5DF88A4}">
      <dsp:nvSpPr>
        <dsp:cNvPr id="0" name=""/>
        <dsp:cNvSpPr/>
      </dsp:nvSpPr>
      <dsp:spPr>
        <a:xfrm>
          <a:off x="9290602" y="1252417"/>
          <a:ext cx="844593" cy="84459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1E5A7-7737-4EBC-9766-FF89C78F6F7C}">
      <dsp:nvSpPr>
        <dsp:cNvPr id="0" name=""/>
        <dsp:cNvSpPr/>
      </dsp:nvSpPr>
      <dsp:spPr>
        <a:xfrm>
          <a:off x="8506337" y="2185135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Library:</a:t>
          </a:r>
          <a:r>
            <a:rPr lang="en-US" sz="1400" b="0" i="0" kern="1200"/>
            <a:t> tkinter </a:t>
          </a:r>
        </a:p>
      </dsp:txBody>
      <dsp:txXfrm>
        <a:off x="8506337" y="2185135"/>
        <a:ext cx="2413125" cy="868512"/>
      </dsp:txXfrm>
    </dsp:sp>
    <dsp:sp modelId="{8006F4C6-96DE-4D5A-A441-A568E9919EEC}">
      <dsp:nvSpPr>
        <dsp:cNvPr id="0" name=""/>
        <dsp:cNvSpPr/>
      </dsp:nvSpPr>
      <dsp:spPr>
        <a:xfrm>
          <a:off x="8506337" y="3094636"/>
          <a:ext cx="2413125" cy="207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fif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BASIC CALCULATOR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Aakanksha Shewale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530146"/>
              </p:ext>
            </p:extLst>
          </p:nvPr>
        </p:nvGraphicFramePr>
        <p:xfrm>
          <a:off x="710214" y="1784412"/>
          <a:ext cx="10919534" cy="4554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FD0AA-78D2-4506-80D7-357307EC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WordVisi_MSFontService"/>
              </a:rPr>
              <a:t>GUI Layout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5B886-F2C3-4472-B2C3-718236478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01"/>
          <a:stretch/>
        </p:blipFill>
        <p:spPr>
          <a:xfrm>
            <a:off x="5823752" y="1553772"/>
            <a:ext cx="6285390" cy="4381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BC15A-96D9-4A67-A805-2E167B018C53}"/>
              </a:ext>
            </a:extLst>
          </p:cNvPr>
          <p:cNvSpPr txBox="1"/>
          <p:nvPr/>
        </p:nvSpPr>
        <p:spPr>
          <a:xfrm>
            <a:off x="506026" y="1866900"/>
            <a:ext cx="113722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000" b="1" i="0" dirty="0">
                <a:effectLst/>
                <a:latin typeface="Aptos"/>
              </a:rPr>
              <a:t>GUI Components</a:t>
            </a:r>
            <a:r>
              <a:rPr lang="en-US" sz="2000" b="0" i="0" dirty="0">
                <a:effectLst/>
                <a:latin typeface="Aptos"/>
              </a:rPr>
              <a:t> </a:t>
            </a:r>
          </a:p>
          <a:p>
            <a:pPr algn="l" rtl="0" fontAlgn="base"/>
            <a:endParaRPr lang="en-US" sz="2000" b="0" i="0" dirty="0"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1" i="0" dirty="0">
                <a:effectLst/>
                <a:latin typeface="Aptos"/>
              </a:rPr>
              <a:t>Entry Field:</a:t>
            </a:r>
            <a:r>
              <a:rPr lang="en-US" sz="2000" b="0" i="0" dirty="0">
                <a:effectLst/>
                <a:latin typeface="Aptos"/>
              </a:rPr>
              <a:t>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Displays current input and results.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Positioned at the top, spanning across multiple columns.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Aptos"/>
            </a:endParaRPr>
          </a:p>
          <a:p>
            <a:pPr algn="l" rtl="0" fontAlgn="base"/>
            <a:r>
              <a:rPr lang="en-US" sz="2000" b="1" i="0" dirty="0">
                <a:effectLst/>
                <a:latin typeface="Aptos"/>
              </a:rPr>
              <a:t>Buttons:</a:t>
            </a:r>
            <a:r>
              <a:rPr lang="en-US" sz="2000" b="0" i="0" dirty="0">
                <a:effectLst/>
                <a:latin typeface="Aptos"/>
              </a:rPr>
              <a:t>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Digits: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0-9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Operators: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+</a:t>
            </a:r>
            <a:r>
              <a:rPr lang="en-US" sz="2000" b="0" i="0" dirty="0">
                <a:effectLst/>
                <a:latin typeface="Aptos"/>
              </a:rPr>
              <a:t>,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-</a:t>
            </a:r>
            <a:r>
              <a:rPr lang="en-US" sz="2000" b="0" i="0" dirty="0">
                <a:effectLst/>
                <a:latin typeface="Aptos"/>
              </a:rPr>
              <a:t>,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*</a:t>
            </a:r>
            <a:r>
              <a:rPr lang="en-US" sz="2000" b="0" i="0" dirty="0">
                <a:effectLst/>
                <a:latin typeface="Aptos"/>
              </a:rPr>
              <a:t>,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/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Additional Functions: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sqrt</a:t>
            </a:r>
            <a:r>
              <a:rPr lang="en-US" sz="2000" b="0" i="0" dirty="0">
                <a:effectLst/>
                <a:latin typeface="Aptos"/>
              </a:rPr>
              <a:t>,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^2</a:t>
            </a:r>
            <a:r>
              <a:rPr lang="en-US" sz="2000" b="0" i="0" dirty="0">
                <a:effectLst/>
                <a:latin typeface="Aptos"/>
              </a:rPr>
              <a:t>,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^3</a:t>
            </a:r>
            <a:r>
              <a:rPr lang="en-US" sz="2000" b="0" i="0" dirty="0">
                <a:effectLst/>
                <a:latin typeface="Aptos"/>
              </a:rPr>
              <a:t>,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&lt;-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Special: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C</a:t>
            </a:r>
            <a:r>
              <a:rPr lang="en-US" sz="2000" b="0" i="0" dirty="0">
                <a:effectLst/>
                <a:latin typeface="Aptos"/>
              </a:rPr>
              <a:t> (Clear),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=</a:t>
            </a:r>
            <a:r>
              <a:rPr lang="en-US" sz="2000" b="0" i="0" dirty="0">
                <a:effectLst/>
                <a:latin typeface="Aptos"/>
              </a:rPr>
              <a:t> (Equals) </a:t>
            </a:r>
          </a:p>
          <a:p>
            <a:pPr algn="l" rtl="0" fontAlgn="base"/>
            <a:r>
              <a:rPr lang="en-US" sz="1800" b="0" i="0" dirty="0">
                <a:effectLst/>
                <a:latin typeface="Aptos"/>
              </a:rPr>
              <a:t> 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745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49BC4-368C-44F2-B0A4-8F42CCC6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WordVisi_MSFontService"/>
              </a:rPr>
              <a:t>Button Configuration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9E085-98DF-48FE-86E9-D2F3C075C4DD}"/>
              </a:ext>
            </a:extLst>
          </p:cNvPr>
          <p:cNvSpPr txBox="1"/>
          <p:nvPr/>
        </p:nvSpPr>
        <p:spPr>
          <a:xfrm>
            <a:off x="5187517" y="2239762"/>
            <a:ext cx="70044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000" b="1" i="0" dirty="0">
                <a:effectLst/>
                <a:latin typeface="Aptos"/>
              </a:rPr>
              <a:t>Button Setup</a:t>
            </a:r>
            <a:r>
              <a:rPr lang="en-US" sz="2000" b="0" i="0" dirty="0">
                <a:effectLst/>
                <a:latin typeface="Aptos"/>
              </a:rPr>
              <a:t> :</a:t>
            </a:r>
          </a:p>
          <a:p>
            <a:pPr algn="l" rtl="0" fontAlgn="base"/>
            <a:endParaRPr lang="en-US" sz="2000" b="0" i="0" dirty="0"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1" i="0" dirty="0">
                <a:effectLst/>
                <a:latin typeface="Aptos"/>
              </a:rPr>
              <a:t>Creating Buttons:</a:t>
            </a:r>
            <a:r>
              <a:rPr lang="en-US" sz="2000" b="0" i="0" dirty="0">
                <a:effectLst/>
                <a:latin typeface="Aptos"/>
              </a:rPr>
              <a:t> 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Use 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tk.Button</a:t>
            </a:r>
            <a:r>
              <a:rPr lang="en-US" sz="2000" b="0" i="0" dirty="0">
                <a:effectLst/>
                <a:latin typeface="Aptos"/>
              </a:rPr>
              <a:t> to create each button with text and size. 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Arrange buttons in a grid layout using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grid()</a:t>
            </a:r>
            <a:r>
              <a:rPr lang="en-US" sz="2000" b="0" i="0" dirty="0">
                <a:effectLst/>
                <a:latin typeface="Aptos"/>
              </a:rPr>
              <a:t> method. </a:t>
            </a:r>
          </a:p>
          <a:p>
            <a:pPr algn="l" rtl="0" fontAlgn="base"/>
            <a:endParaRPr lang="en-US" sz="2000" b="0" i="0" dirty="0">
              <a:effectLst/>
              <a:latin typeface="Aptos"/>
            </a:endParaRPr>
          </a:p>
          <a:p>
            <a:pPr algn="l" rtl="0" fontAlgn="base"/>
            <a:r>
              <a:rPr lang="en-US" sz="2000" b="1" i="0" dirty="0">
                <a:effectLst/>
                <a:latin typeface="Aptos"/>
              </a:rPr>
              <a:t>Button Actions:</a:t>
            </a:r>
            <a:r>
              <a:rPr lang="en-US" sz="2000" b="0" i="0" dirty="0">
                <a:effectLst/>
                <a:latin typeface="Aptos"/>
              </a:rPr>
              <a:t> 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Each button triggers 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on_button_click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()</a:t>
            </a:r>
            <a:r>
              <a:rPr lang="en-US" sz="2000" b="0" i="0" dirty="0">
                <a:effectLst/>
                <a:latin typeface="Aptos"/>
              </a:rPr>
              <a:t> method with its text as a parameter. </a:t>
            </a:r>
          </a:p>
          <a:p>
            <a:pPr algn="l" rtl="0" fontAlgn="base"/>
            <a:r>
              <a:rPr lang="en-US" sz="2000" b="0" i="0" dirty="0">
                <a:effectLst/>
                <a:latin typeface="Aptos"/>
              </a:rPr>
              <a:t> </a:t>
            </a:r>
            <a:endParaRPr lang="en-US" sz="2000" b="0" i="0" dirty="0"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0" i="0" dirty="0">
                <a:effectLst/>
                <a:latin typeface="Aptos"/>
              </a:rPr>
              <a:t> </a:t>
            </a:r>
            <a:endParaRPr lang="en-US" sz="2000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62374-DBF6-40EC-8769-1B991701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7" y="1998135"/>
            <a:ext cx="4642794" cy="34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86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FC6C-8ED3-4CF5-9C96-85F2077B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WordVisi_MSFontService"/>
              </a:rPr>
              <a:t>Functionality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B2D16-D350-4891-A2D5-92940BAC0A97}"/>
              </a:ext>
            </a:extLst>
          </p:cNvPr>
          <p:cNvSpPr txBox="1"/>
          <p:nvPr/>
        </p:nvSpPr>
        <p:spPr>
          <a:xfrm>
            <a:off x="506026" y="1866900"/>
            <a:ext cx="63120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buFont typeface="+mj-lt"/>
              <a:buAutoNum type="arabicPeriod"/>
            </a:pPr>
            <a:r>
              <a:rPr lang="en-US" sz="1800" b="1" i="0" dirty="0">
                <a:effectLst/>
                <a:latin typeface="Aptos"/>
              </a:rPr>
              <a:t>Clear (</a:t>
            </a:r>
            <a:r>
              <a:rPr lang="en-US" sz="1800" b="1" i="0" dirty="0">
                <a:effectLst/>
                <a:latin typeface="Consolas" panose="020B0609020204030204" pitchFamily="49" charset="0"/>
              </a:rPr>
              <a:t>C</a:t>
            </a:r>
            <a:r>
              <a:rPr lang="en-US" sz="1800" b="1" i="0" dirty="0">
                <a:effectLst/>
                <a:latin typeface="Aptos"/>
              </a:rPr>
              <a:t>):</a:t>
            </a:r>
            <a:r>
              <a:rPr lang="en-US" sz="1800" b="0" i="0" dirty="0">
                <a:effectLst/>
                <a:latin typeface="Aptos"/>
              </a:rPr>
              <a:t> Clears the entry field. </a:t>
            </a:r>
          </a:p>
          <a:p>
            <a:pPr marL="342900" indent="-342900" algn="l" rtl="0" fontAlgn="base">
              <a:buFont typeface="+mj-lt"/>
              <a:buAutoNum type="arabicPeriod"/>
            </a:pPr>
            <a:endParaRPr lang="en-US" sz="1800" b="0" i="0" dirty="0">
              <a:effectLst/>
              <a:latin typeface="Aptos"/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1800" b="1" i="0" dirty="0">
                <a:effectLst/>
                <a:latin typeface="Aptos"/>
              </a:rPr>
              <a:t>Equal (</a:t>
            </a:r>
            <a:r>
              <a:rPr lang="en-US" sz="1800" b="1" i="0" dirty="0">
                <a:effectLst/>
                <a:latin typeface="Consolas" panose="020B0609020204030204" pitchFamily="49" charset="0"/>
              </a:rPr>
              <a:t>=</a:t>
            </a:r>
            <a:r>
              <a:rPr lang="en-US" sz="1800" b="1" i="0" dirty="0">
                <a:effectLst/>
                <a:latin typeface="Aptos"/>
              </a:rPr>
              <a:t>):</a:t>
            </a:r>
            <a:r>
              <a:rPr lang="en-US" sz="1800" b="0" i="0" dirty="0">
                <a:effectLst/>
                <a:latin typeface="Aptos"/>
              </a:rPr>
              <a:t> Evaluates the expression using 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eval()</a:t>
            </a:r>
            <a:r>
              <a:rPr lang="en-US" sz="1800" b="0" i="0" dirty="0">
                <a:effectLst/>
                <a:latin typeface="Aptos"/>
              </a:rPr>
              <a:t>, replaces 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^</a:t>
            </a:r>
            <a:r>
              <a:rPr lang="en-US" sz="1800" b="0" i="0" dirty="0">
                <a:effectLst/>
                <a:latin typeface="Aptos"/>
              </a:rPr>
              <a:t> with 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**</a:t>
            </a:r>
            <a:r>
              <a:rPr lang="en-US" sz="1800" b="0" i="0" dirty="0">
                <a:effectLst/>
                <a:latin typeface="Aptos"/>
              </a:rPr>
              <a:t> for exponentiation. </a:t>
            </a:r>
          </a:p>
          <a:p>
            <a:pPr marL="342900" indent="-342900" algn="l" rtl="0" fontAlgn="base">
              <a:buFont typeface="+mj-lt"/>
              <a:buAutoNum type="arabicPeriod"/>
            </a:pPr>
            <a:endParaRPr lang="en-US" sz="1800" b="0" i="0" dirty="0">
              <a:effectLst/>
              <a:latin typeface="Aptos"/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1800" b="1" i="0" dirty="0">
                <a:effectLst/>
                <a:latin typeface="Aptos"/>
              </a:rPr>
              <a:t>Square Root (</a:t>
            </a:r>
            <a:r>
              <a:rPr lang="en-US" sz="1800" b="1" i="0" dirty="0">
                <a:effectLst/>
                <a:latin typeface="Consolas" panose="020B0609020204030204" pitchFamily="49" charset="0"/>
              </a:rPr>
              <a:t>sqrt</a:t>
            </a:r>
            <a:r>
              <a:rPr lang="en-US" sz="1800" b="1" i="0" dirty="0">
                <a:effectLst/>
                <a:latin typeface="Aptos"/>
              </a:rPr>
              <a:t>):</a:t>
            </a:r>
            <a:r>
              <a:rPr lang="en-US" sz="1800" b="0" i="0" dirty="0">
                <a:effectLst/>
                <a:latin typeface="Aptos"/>
              </a:rPr>
              <a:t> Computes the square root using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math.sqrt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()</a:t>
            </a:r>
            <a:r>
              <a:rPr lang="en-US" sz="1800" b="0" i="0" dirty="0">
                <a:effectLst/>
                <a:latin typeface="Aptos"/>
              </a:rPr>
              <a:t>. </a:t>
            </a:r>
          </a:p>
          <a:p>
            <a:pPr marL="342900" indent="-342900" algn="l" rtl="0" fontAlgn="base">
              <a:buFont typeface="+mj-lt"/>
              <a:buAutoNum type="arabicPeriod"/>
            </a:pPr>
            <a:endParaRPr lang="en-US" sz="1800" b="0" i="0" dirty="0">
              <a:effectLst/>
              <a:latin typeface="Aptos"/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1800" b="1" i="0" dirty="0">
                <a:effectLst/>
                <a:latin typeface="Aptos"/>
              </a:rPr>
              <a:t>Square (</a:t>
            </a:r>
            <a:r>
              <a:rPr lang="en-US" sz="1800" b="1" i="0" dirty="0">
                <a:effectLst/>
                <a:latin typeface="Consolas" panose="020B0609020204030204" pitchFamily="49" charset="0"/>
              </a:rPr>
              <a:t>^2</a:t>
            </a:r>
            <a:r>
              <a:rPr lang="en-US" sz="1800" b="1" i="0" dirty="0">
                <a:effectLst/>
                <a:latin typeface="Aptos"/>
              </a:rPr>
              <a:t>):</a:t>
            </a:r>
            <a:r>
              <a:rPr lang="en-US" sz="1800" b="0" i="0" dirty="0">
                <a:effectLst/>
                <a:latin typeface="Aptos"/>
              </a:rPr>
              <a:t> Squares the number. </a:t>
            </a:r>
          </a:p>
          <a:p>
            <a:pPr marL="342900" indent="-342900" algn="l" rtl="0" fontAlgn="base">
              <a:buFont typeface="+mj-lt"/>
              <a:buAutoNum type="arabicPeriod"/>
            </a:pPr>
            <a:endParaRPr lang="en-US" sz="1800" b="0" i="0" dirty="0">
              <a:effectLst/>
              <a:latin typeface="Aptos"/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1800" b="1" i="0" dirty="0">
                <a:effectLst/>
                <a:latin typeface="Aptos"/>
              </a:rPr>
              <a:t>Cube (</a:t>
            </a:r>
            <a:r>
              <a:rPr lang="en-US" sz="1800" b="1" i="0" dirty="0">
                <a:effectLst/>
                <a:latin typeface="Consolas" panose="020B0609020204030204" pitchFamily="49" charset="0"/>
              </a:rPr>
              <a:t>^3</a:t>
            </a:r>
            <a:r>
              <a:rPr lang="en-US" sz="1800" b="1" i="0" dirty="0">
                <a:effectLst/>
                <a:latin typeface="Aptos"/>
              </a:rPr>
              <a:t>):</a:t>
            </a:r>
            <a:r>
              <a:rPr lang="en-US" sz="1800" b="0" i="0" dirty="0">
                <a:effectLst/>
                <a:latin typeface="Aptos"/>
              </a:rPr>
              <a:t> Cubes the number. </a:t>
            </a:r>
          </a:p>
          <a:p>
            <a:pPr marL="342900" indent="-342900" algn="l" rtl="0" fontAlgn="base">
              <a:buFont typeface="+mj-lt"/>
              <a:buAutoNum type="arabicPeriod"/>
            </a:pPr>
            <a:endParaRPr lang="en-US" sz="1800" b="0" i="0" dirty="0">
              <a:effectLst/>
              <a:latin typeface="Aptos"/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1800" b="1" i="0" dirty="0">
                <a:effectLst/>
                <a:latin typeface="Aptos"/>
              </a:rPr>
              <a:t>Backspace (</a:t>
            </a:r>
            <a:r>
              <a:rPr lang="en-US" sz="1800" b="1" i="0" dirty="0">
                <a:effectLst/>
                <a:latin typeface="Consolas" panose="020B0609020204030204" pitchFamily="49" charset="0"/>
              </a:rPr>
              <a:t>&lt;-</a:t>
            </a:r>
            <a:r>
              <a:rPr lang="en-US" sz="1800" b="1" i="0" dirty="0">
                <a:effectLst/>
                <a:latin typeface="Aptos"/>
              </a:rPr>
              <a:t>):</a:t>
            </a:r>
            <a:r>
              <a:rPr lang="en-US" sz="1800" b="0" i="0" dirty="0">
                <a:effectLst/>
                <a:latin typeface="Aptos"/>
              </a:rPr>
              <a:t> Removes the last character from the entry field.</a:t>
            </a:r>
          </a:p>
          <a:p>
            <a:pPr marL="342900" indent="-342900" algn="l" rtl="0" fontAlgn="base">
              <a:buFont typeface="+mj-lt"/>
              <a:buAutoNum type="arabicPeriod"/>
            </a:pPr>
            <a:endParaRPr lang="en-US" sz="1800" b="0" i="0" dirty="0">
              <a:effectLst/>
              <a:latin typeface="Aptos"/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1800" b="1" i="0" dirty="0">
                <a:effectLst/>
                <a:latin typeface="Aptos"/>
              </a:rPr>
              <a:t>Default:</a:t>
            </a:r>
            <a:r>
              <a:rPr lang="en-US" sz="1800" b="0" i="0" dirty="0">
                <a:effectLst/>
                <a:latin typeface="Aptos"/>
              </a:rPr>
              <a:t> Appends the clicked character to the entry field. </a:t>
            </a:r>
          </a:p>
          <a:p>
            <a:pPr algn="l" rtl="0" fontAlgn="base"/>
            <a:r>
              <a:rPr lang="en-US" sz="1800" b="0" i="0" dirty="0">
                <a:effectLst/>
                <a:latin typeface="Aptos"/>
              </a:rPr>
              <a:t> 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F61E62-642C-462E-8881-693BF7852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7225819" y="1683837"/>
            <a:ext cx="4419222" cy="48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4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06F88-B783-42ED-BF72-1A184B2B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WordVisi_MSFontService"/>
              </a:rPr>
              <a:t>Execution and Usage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39419-02A0-4E09-8DB9-D9A87B8D3C16}"/>
              </a:ext>
            </a:extLst>
          </p:cNvPr>
          <p:cNvSpPr txBox="1"/>
          <p:nvPr/>
        </p:nvSpPr>
        <p:spPr>
          <a:xfrm>
            <a:off x="1192566" y="2124353"/>
            <a:ext cx="70044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000" b="1" i="0" dirty="0">
                <a:effectLst/>
                <a:latin typeface="Aptos"/>
              </a:rPr>
              <a:t>Running the Script:</a:t>
            </a:r>
            <a:r>
              <a:rPr lang="en-US" sz="2000" b="0" i="0" dirty="0">
                <a:effectLst/>
                <a:latin typeface="Aptos"/>
              </a:rPr>
              <a:t> </a:t>
            </a:r>
          </a:p>
          <a:p>
            <a:pPr algn="l" rtl="0" fontAlgn="base"/>
            <a:endParaRPr lang="en-US" sz="2000" b="0" i="0" dirty="0">
              <a:effectLst/>
              <a:latin typeface="Aptos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Save the code in a file named 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extended_calculator.py</a:t>
            </a:r>
            <a:r>
              <a:rPr lang="en-US" sz="2000" b="0" i="0" dirty="0">
                <a:effectLst/>
                <a:latin typeface="Aptos"/>
              </a:rPr>
              <a:t>. 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Run the script using Python from the command line: </a:t>
            </a:r>
          </a:p>
          <a:p>
            <a:pPr algn="l" rtl="0" fontAlgn="base"/>
            <a:endParaRPr lang="en-US" sz="2000" dirty="0">
              <a:latin typeface="Aptos"/>
            </a:endParaRPr>
          </a:p>
          <a:p>
            <a:pPr algn="l" rtl="0" fontAlgn="base"/>
            <a:r>
              <a:rPr lang="en-US" sz="2000" b="1" i="0" dirty="0">
                <a:effectLst/>
                <a:latin typeface="Aptos"/>
              </a:rPr>
              <a:t>User Interaction:</a:t>
            </a:r>
            <a:r>
              <a:rPr lang="en-US" sz="2000" b="0" i="0" dirty="0">
                <a:effectLst/>
                <a:latin typeface="Aptos"/>
              </a:rPr>
              <a:t>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Aptos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Click buttons to input numbers, perform calculations, and use special functions. 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/>
              </a:rPr>
              <a:t>Results and errors are displayed in the entry field.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117201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0DA9F-98F6-465A-A684-FA5392FF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765828" y="1866900"/>
            <a:ext cx="7216201" cy="4226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F352A-702F-4548-8BCB-DEF82AC3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OUTPUT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2B59F-E17C-41DD-8FDC-C8CDE52F7BC6}"/>
              </a:ext>
            </a:extLst>
          </p:cNvPr>
          <p:cNvSpPr txBox="1"/>
          <p:nvPr/>
        </p:nvSpPr>
        <p:spPr>
          <a:xfrm>
            <a:off x="1192566" y="2124353"/>
            <a:ext cx="700448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Basic Arithmetic Operations: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 + 3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5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7 * 6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42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Advanced Mathematical Operations: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Square Root Calculation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sqrt25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5.0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sqrt16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4.0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Square Calculation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5^2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25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4^2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16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Cube Calculation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3^3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27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2^3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8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46913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58BE-3927-4A84-9D89-73344CF9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1D223-B970-447E-BA8C-3539C7570B2B}"/>
              </a:ext>
            </a:extLst>
          </p:cNvPr>
          <p:cNvSpPr txBox="1"/>
          <p:nvPr/>
        </p:nvSpPr>
        <p:spPr>
          <a:xfrm>
            <a:off x="2588434" y="2128779"/>
            <a:ext cx="70044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advanced calculator project illustrates how to use </a:t>
            </a:r>
            <a:r>
              <a:rPr lang="en-US" sz="2000" dirty="0" err="1"/>
              <a:t>Tkinter</a:t>
            </a:r>
            <a:r>
              <a:rPr lang="en-US" sz="2000" dirty="0"/>
              <a:t> to create a versatile and interactive GUI application. By combining basic arithmetic with advanced mathematical operations, the calculator becomes a powerful tool for various calculations. The use of </a:t>
            </a:r>
            <a:r>
              <a:rPr lang="en-US" sz="2000" dirty="0" err="1"/>
              <a:t>Tkinter</a:t>
            </a:r>
            <a:r>
              <a:rPr lang="en-US" sz="2000" dirty="0"/>
              <a:t> provides a straightforward way to design and manage the user interface, making it accessible for both simple and complex mathematical tasks.</a:t>
            </a:r>
            <a:endParaRPr lang="en-US" sz="2000" noProof="1"/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3367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EA95F2-8D3D-4B90-B7EE-F350E14E1E51}"/>
              </a:ext>
            </a:extLst>
          </p:cNvPr>
          <p:cNvSpPr txBox="1"/>
          <p:nvPr/>
        </p:nvSpPr>
        <p:spPr>
          <a:xfrm>
            <a:off x="7320232" y="4552383"/>
            <a:ext cx="4336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Aakanksha Shewale</a:t>
            </a:r>
          </a:p>
          <a:p>
            <a:endParaRPr lang="en-US" sz="2000" noProof="1"/>
          </a:p>
          <a:p>
            <a:r>
              <a:rPr lang="en-US" sz="2000" noProof="1"/>
              <a:t>+91 9657756741</a:t>
            </a:r>
          </a:p>
          <a:p>
            <a:endParaRPr lang="en-US" sz="2000" noProof="1"/>
          </a:p>
          <a:p>
            <a:r>
              <a:rPr lang="en-US" sz="2000" noProof="1"/>
              <a:t>aakankshashewale@gmail.com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Aptos"/>
            </a:endParaRPr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81F99539-9004-4A70-B4C7-E356C500A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036" y="4552383"/>
            <a:ext cx="402196" cy="402196"/>
          </a:xfrm>
          <a:prstGeom prst="rect">
            <a:avLst/>
          </a:prstGeom>
        </p:spPr>
      </p:pic>
      <p:pic>
        <p:nvPicPr>
          <p:cNvPr id="13" name="Graphic 12" descr="Smart Phone with solid fill">
            <a:extLst>
              <a:ext uri="{FF2B5EF4-FFF2-40B4-BE49-F238E27FC236}">
                <a16:creationId xmlns:a16="http://schemas.microsoft.com/office/drawing/2014/main" id="{8D395F7C-BAC8-400D-9FC0-D99071CB0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036" y="5198193"/>
            <a:ext cx="402196" cy="402196"/>
          </a:xfrm>
          <a:prstGeom prst="rect">
            <a:avLst/>
          </a:prstGeom>
        </p:spPr>
      </p:pic>
      <p:pic>
        <p:nvPicPr>
          <p:cNvPr id="15" name="Graphic 14" descr="Email with solid fill">
            <a:extLst>
              <a:ext uri="{FF2B5EF4-FFF2-40B4-BE49-F238E27FC236}">
                <a16:creationId xmlns:a16="http://schemas.microsoft.com/office/drawing/2014/main" id="{EE2C91A2-FADB-4123-B9AB-38D74CF3E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8036" y="5736152"/>
            <a:ext cx="402197" cy="40219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156D5E1-0570-45D2-84C0-3351AC0A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44626"/>
            <a:ext cx="10353762" cy="1257300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WordVisi_MSFontService"/>
              </a:rPr>
              <a:t>THANK YOU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58EB0FE-5B3F-45E0-B57A-9108CB6398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0000"/>
          </a:blip>
          <a:srcRect b="12727"/>
          <a:stretch/>
        </p:blipFill>
        <p:spPr>
          <a:xfrm>
            <a:off x="314036" y="-52816"/>
            <a:ext cx="11877964" cy="691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81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{3EDC1DEB-E108-4012-9A92-D68EE574E954}tf11665031_win32</Template>
  <TotalTime>73</TotalTime>
  <Words>439</Words>
  <Application>Microsoft Office PowerPoint</Application>
  <PresentationFormat>Widescreen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Arial</vt:lpstr>
      <vt:lpstr>Arial Nova</vt:lpstr>
      <vt:lpstr>Arial Nova Light</vt:lpstr>
      <vt:lpstr>Consolas</vt:lpstr>
      <vt:lpstr>Segoe UI</vt:lpstr>
      <vt:lpstr>Wingdings 2</vt:lpstr>
      <vt:lpstr>WordVisi_MSFontService</vt:lpstr>
      <vt:lpstr>SlateVTI</vt:lpstr>
      <vt:lpstr>BASIC CALCULATOR </vt:lpstr>
      <vt:lpstr>INTRODUCTION </vt:lpstr>
      <vt:lpstr>GUI Layout</vt:lpstr>
      <vt:lpstr>Button Configuration</vt:lpstr>
      <vt:lpstr>Functionality</vt:lpstr>
      <vt:lpstr>Execution and Usage</vt:lpstr>
      <vt:lpstr>OUTPUT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CALCULATOR</dc:title>
  <dc:creator>Aakanksha Shewale</dc:creator>
  <cp:lastModifiedBy>Aakanksha Shewale</cp:lastModifiedBy>
  <cp:revision>26</cp:revision>
  <dcterms:created xsi:type="dcterms:W3CDTF">2024-09-05T18:12:46Z</dcterms:created>
  <dcterms:modified xsi:type="dcterms:W3CDTF">2024-09-05T19:32:21Z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